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karazuka_nishiPC04_20190322" initials="t" lastIdx="2" clrIdx="0">
    <p:extLst>
      <p:ext uri="{19B8F6BF-5375-455C-9EA6-DF929625EA0E}">
        <p15:presenceInfo xmlns:p15="http://schemas.microsoft.com/office/powerpoint/2012/main" userId="S::takarazuka_nishiPC04_20190322@takarazuka-kominkan.jp::62b5060d-5598-48af-87d5-6074ca8a9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98" autoAdjust="0"/>
    <p:restoredTop sz="93174" autoAdjust="0"/>
  </p:normalViewPr>
  <p:slideViewPr>
    <p:cSldViewPr snapToGrid="0">
      <p:cViewPr varScale="1">
        <p:scale>
          <a:sx n="72" d="100"/>
          <a:sy n="72" d="100"/>
        </p:scale>
        <p:origin x="2862" y="21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8579A7B2-46FB-4D2A-BB54-A5F0C64D6E73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39"/>
            <a:ext cx="5445125" cy="3913187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4"/>
            <a:ext cx="2949575" cy="4984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4A110BB9-ECFB-4549-A313-3D309F7B9B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70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7738" y="1243013"/>
            <a:ext cx="23717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10BB9-ECFB-4549-A313-3D309F7B9B5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0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7738" y="1243013"/>
            <a:ext cx="23717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10BB9-ECFB-4549-A313-3D309F7B9B5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71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E091-E5B0-4AD7-A807-863BD5E1B0AD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6EFF-FBCF-4B1A-A7C1-41F12EEF4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23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E091-E5B0-4AD7-A807-863BD5E1B0AD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6EFF-FBCF-4B1A-A7C1-41F12EEF4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77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E091-E5B0-4AD7-A807-863BD5E1B0AD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6EFF-FBCF-4B1A-A7C1-41F12EEF4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51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E091-E5B0-4AD7-A807-863BD5E1B0AD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6EFF-FBCF-4B1A-A7C1-41F12EEF4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84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E091-E5B0-4AD7-A807-863BD5E1B0AD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6EFF-FBCF-4B1A-A7C1-41F12EEF4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80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E091-E5B0-4AD7-A807-863BD5E1B0AD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6EFF-FBCF-4B1A-A7C1-41F12EEF4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79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E091-E5B0-4AD7-A807-863BD5E1B0AD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6EFF-FBCF-4B1A-A7C1-41F12EEF4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E091-E5B0-4AD7-A807-863BD5E1B0AD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6EFF-FBCF-4B1A-A7C1-41F12EEF4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52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E091-E5B0-4AD7-A807-863BD5E1B0AD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6EFF-FBCF-4B1A-A7C1-41F12EEF4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70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E091-E5B0-4AD7-A807-863BD5E1B0AD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6EFF-FBCF-4B1A-A7C1-41F12EEF4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28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E091-E5B0-4AD7-A807-863BD5E1B0AD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6EFF-FBCF-4B1A-A7C1-41F12EEF4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90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4E091-E5B0-4AD7-A807-863BD5E1B0AD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6EFF-FBCF-4B1A-A7C1-41F12EEF4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88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em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package" Target="../embeddings/Microsoft_Excel_Worksheet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82EAFA5D-5079-71A7-727B-4060DD965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70914">
            <a:off x="3381280" y="8826931"/>
            <a:ext cx="603311" cy="60331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8CCC25F-86E1-AEB3-6088-152C9D431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361" y="5730370"/>
            <a:ext cx="1189993" cy="118999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FDAA558-EF2B-C5C8-CD8E-31E2BC63C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532" y="2054979"/>
            <a:ext cx="2006751" cy="1502853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85ADB83-0784-4FC0-BAB8-45FBD632B2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3" y="2331766"/>
            <a:ext cx="879670" cy="899970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E452923F-B36A-4648-8495-69C6EA8CC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353" y="17252"/>
            <a:ext cx="364699" cy="2314514"/>
          </a:xfrm>
        </p:spPr>
        <p:txBody>
          <a:bodyPr vert="eaVert" anchor="t">
            <a:normAutofit fontScale="92500" lnSpcReduction="10000"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　第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27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号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8CEE61-EB94-4697-AE42-75470985509C}"/>
              </a:ext>
            </a:extLst>
          </p:cNvPr>
          <p:cNvSpPr txBox="1"/>
          <p:nvPr/>
        </p:nvSpPr>
        <p:spPr>
          <a:xfrm>
            <a:off x="6432601" y="212489"/>
            <a:ext cx="684803" cy="3142604"/>
          </a:xfrm>
          <a:custGeom>
            <a:avLst/>
            <a:gdLst>
              <a:gd name="connsiteX0" fmla="*/ 0 w 684803"/>
              <a:gd name="connsiteY0" fmla="*/ 0 h 3142604"/>
              <a:gd name="connsiteX1" fmla="*/ 335553 w 684803"/>
              <a:gd name="connsiteY1" fmla="*/ 0 h 3142604"/>
              <a:gd name="connsiteX2" fmla="*/ 684803 w 684803"/>
              <a:gd name="connsiteY2" fmla="*/ 0 h 3142604"/>
              <a:gd name="connsiteX3" fmla="*/ 684803 w 684803"/>
              <a:gd name="connsiteY3" fmla="*/ 586619 h 3142604"/>
              <a:gd name="connsiteX4" fmla="*/ 684803 w 684803"/>
              <a:gd name="connsiteY4" fmla="*/ 1173239 h 3142604"/>
              <a:gd name="connsiteX5" fmla="*/ 684803 w 684803"/>
              <a:gd name="connsiteY5" fmla="*/ 1634154 h 3142604"/>
              <a:gd name="connsiteX6" fmla="*/ 684803 w 684803"/>
              <a:gd name="connsiteY6" fmla="*/ 2063643 h 3142604"/>
              <a:gd name="connsiteX7" fmla="*/ 684803 w 684803"/>
              <a:gd name="connsiteY7" fmla="*/ 2524559 h 3142604"/>
              <a:gd name="connsiteX8" fmla="*/ 684803 w 684803"/>
              <a:gd name="connsiteY8" fmla="*/ 3142604 h 3142604"/>
              <a:gd name="connsiteX9" fmla="*/ 362946 w 684803"/>
              <a:gd name="connsiteY9" fmla="*/ 3142604 h 3142604"/>
              <a:gd name="connsiteX10" fmla="*/ 0 w 684803"/>
              <a:gd name="connsiteY10" fmla="*/ 3142604 h 3142604"/>
              <a:gd name="connsiteX11" fmla="*/ 0 w 684803"/>
              <a:gd name="connsiteY11" fmla="*/ 2618837 h 3142604"/>
              <a:gd name="connsiteX12" fmla="*/ 0 w 684803"/>
              <a:gd name="connsiteY12" fmla="*/ 2095069 h 3142604"/>
              <a:gd name="connsiteX13" fmla="*/ 0 w 684803"/>
              <a:gd name="connsiteY13" fmla="*/ 1571302 h 3142604"/>
              <a:gd name="connsiteX14" fmla="*/ 0 w 684803"/>
              <a:gd name="connsiteY14" fmla="*/ 984683 h 3142604"/>
              <a:gd name="connsiteX15" fmla="*/ 0 w 684803"/>
              <a:gd name="connsiteY15" fmla="*/ 0 h 31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4803" h="3142604" extrusionOk="0">
                <a:moveTo>
                  <a:pt x="0" y="0"/>
                </a:moveTo>
                <a:cubicBezTo>
                  <a:pt x="139898" y="-33723"/>
                  <a:pt x="241276" y="26286"/>
                  <a:pt x="335553" y="0"/>
                </a:cubicBezTo>
                <a:cubicBezTo>
                  <a:pt x="429830" y="-26286"/>
                  <a:pt x="578987" y="27842"/>
                  <a:pt x="684803" y="0"/>
                </a:cubicBezTo>
                <a:cubicBezTo>
                  <a:pt x="706049" y="142424"/>
                  <a:pt x="658547" y="332566"/>
                  <a:pt x="684803" y="586619"/>
                </a:cubicBezTo>
                <a:cubicBezTo>
                  <a:pt x="711059" y="840672"/>
                  <a:pt x="623463" y="925392"/>
                  <a:pt x="684803" y="1173239"/>
                </a:cubicBezTo>
                <a:cubicBezTo>
                  <a:pt x="746143" y="1421086"/>
                  <a:pt x="677109" y="1404165"/>
                  <a:pt x="684803" y="1634154"/>
                </a:cubicBezTo>
                <a:cubicBezTo>
                  <a:pt x="692497" y="1864143"/>
                  <a:pt x="664873" y="1877317"/>
                  <a:pt x="684803" y="2063643"/>
                </a:cubicBezTo>
                <a:cubicBezTo>
                  <a:pt x="704733" y="2249969"/>
                  <a:pt x="660564" y="2339289"/>
                  <a:pt x="684803" y="2524559"/>
                </a:cubicBezTo>
                <a:cubicBezTo>
                  <a:pt x="709042" y="2709829"/>
                  <a:pt x="644292" y="2882826"/>
                  <a:pt x="684803" y="3142604"/>
                </a:cubicBezTo>
                <a:cubicBezTo>
                  <a:pt x="564640" y="3143097"/>
                  <a:pt x="488787" y="3133053"/>
                  <a:pt x="362946" y="3142604"/>
                </a:cubicBezTo>
                <a:cubicBezTo>
                  <a:pt x="237105" y="3152155"/>
                  <a:pt x="130803" y="3116619"/>
                  <a:pt x="0" y="3142604"/>
                </a:cubicBezTo>
                <a:cubicBezTo>
                  <a:pt x="-22277" y="2882158"/>
                  <a:pt x="22797" y="2814131"/>
                  <a:pt x="0" y="2618837"/>
                </a:cubicBezTo>
                <a:cubicBezTo>
                  <a:pt x="-22797" y="2423543"/>
                  <a:pt x="37676" y="2301491"/>
                  <a:pt x="0" y="2095069"/>
                </a:cubicBezTo>
                <a:cubicBezTo>
                  <a:pt x="-37676" y="1888647"/>
                  <a:pt x="54229" y="1687722"/>
                  <a:pt x="0" y="1571302"/>
                </a:cubicBezTo>
                <a:cubicBezTo>
                  <a:pt x="-54229" y="1454882"/>
                  <a:pt x="9506" y="1255634"/>
                  <a:pt x="0" y="984683"/>
                </a:cubicBezTo>
                <a:cubicBezTo>
                  <a:pt x="-9506" y="713732"/>
                  <a:pt x="722" y="313016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821074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62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西公民館</a:t>
            </a:r>
            <a:r>
              <a:rPr kumimoji="1" lang="ja-JP" altLang="en-US" sz="97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325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かわら版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1737666-CB64-4FB6-A2EF-51E2B6E6F087}"/>
              </a:ext>
            </a:extLst>
          </p:cNvPr>
          <p:cNvSpPr txBox="1"/>
          <p:nvPr/>
        </p:nvSpPr>
        <p:spPr>
          <a:xfrm>
            <a:off x="6834732" y="3903495"/>
            <a:ext cx="486287" cy="24784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/>
            <a:r>
              <a:rPr lang="ja-JP" altLang="ja-JP" b="1" kern="100" dirty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公民館からのお知らせ</a:t>
            </a:r>
            <a:endParaRPr lang="ja-JP" altLang="en-US" b="1" kern="100" dirty="0">
              <a:latin typeface="ＭＳ Ｐ明朝" panose="02020600040205080304" pitchFamily="18" charset="-128"/>
              <a:ea typeface="ＭＳ Ｐ明朝" panose="02020600040205080304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CF9869E-CF57-4749-BD9B-435BACC2F9FE}"/>
              </a:ext>
            </a:extLst>
          </p:cNvPr>
          <p:cNvGrpSpPr/>
          <p:nvPr/>
        </p:nvGrpSpPr>
        <p:grpSpPr>
          <a:xfrm>
            <a:off x="811395" y="136716"/>
            <a:ext cx="3167245" cy="461764"/>
            <a:chOff x="1016364" y="101491"/>
            <a:chExt cx="2428841" cy="436272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F4C216B-A0BB-45A4-BE1A-43753CA5DCE1}"/>
                </a:ext>
              </a:extLst>
            </p:cNvPr>
            <p:cNvSpPr txBox="1"/>
            <p:nvPr/>
          </p:nvSpPr>
          <p:spPr>
            <a:xfrm>
              <a:off x="1273325" y="156200"/>
              <a:ext cx="2171880" cy="381563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館長から</a:t>
              </a:r>
              <a:r>
                <a:rPr kumimoji="1" lang="ja-JP" altLang="en-US" sz="1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の</a:t>
              </a:r>
              <a:r>
                <a:rPr kumimoji="1" lang="ja-JP" altLang="en-US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ひとこと</a:t>
              </a:r>
            </a:p>
          </p:txBody>
        </p:sp>
        <p:sp>
          <p:nvSpPr>
            <p:cNvPr id="5" name="スクロール: 横 4">
              <a:extLst>
                <a:ext uri="{FF2B5EF4-FFF2-40B4-BE49-F238E27FC236}">
                  <a16:creationId xmlns:a16="http://schemas.microsoft.com/office/drawing/2014/main" id="{B8AC40DA-0E01-4B48-B6FE-4AFBBEE89E64}"/>
                </a:ext>
              </a:extLst>
            </p:cNvPr>
            <p:cNvSpPr/>
            <p:nvPr/>
          </p:nvSpPr>
          <p:spPr>
            <a:xfrm>
              <a:off x="1016364" y="101491"/>
              <a:ext cx="2171880" cy="433008"/>
            </a:xfrm>
            <a:prstGeom prst="horizontalScroll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7C5F5F-C8BA-4E49-95BF-3A71B04B1272}"/>
              </a:ext>
            </a:extLst>
          </p:cNvPr>
          <p:cNvSpPr txBox="1"/>
          <p:nvPr/>
        </p:nvSpPr>
        <p:spPr>
          <a:xfrm>
            <a:off x="347953" y="601990"/>
            <a:ext cx="3908762" cy="27406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/>
            <a:r>
              <a:rPr lang="ja-JP" altLang="en-US" sz="1100" kern="10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1100" kern="10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立冬を過ぎ、冷え性である私にはつらい季節が近づいてきました。ご利用者様はお変わりありませんでしょうか。</a:t>
            </a:r>
            <a:endParaRPr lang="ja-JP" altLang="ja-JP" sz="1100" kern="100" dirty="0">
              <a:effectLst/>
              <a:latin typeface="ＭＳ Ｐ明朝" panose="02020600040205080304" pitchFamily="18" charset="-128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100" kern="10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　つい先日に「公民館まつり」を終えてホッとしたところですが、グループの皆さまからは来年の「公民館まつり」は何しようかという声も耳に入ってきます。えっ、今！終わったとこなのに、と思うのは私だけでしょうか。</a:t>
            </a:r>
            <a:endParaRPr lang="en-US" altLang="ja-JP" sz="1100" kern="100" dirty="0">
              <a:solidFill>
                <a:srgbClr val="000000"/>
              </a:solidFill>
              <a:effectLst/>
              <a:latin typeface="ＭＳ Ｐ明朝" panose="02020600040205080304" pitchFamily="18" charset="-128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100" kern="100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1100" kern="10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実際に今年の公民館まつりは</a:t>
            </a:r>
            <a:r>
              <a:rPr lang="ja-JP" altLang="en-US" sz="1100" kern="10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宝塚</a:t>
            </a:r>
            <a:r>
              <a:rPr lang="ja-JP" altLang="ja-JP" sz="1100" kern="10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市３館ともに盛況だったと聞いております。我がことながら大変うれしく思っています。</a:t>
            </a:r>
            <a:endParaRPr lang="ja-JP" altLang="ja-JP" sz="1100" kern="100" dirty="0">
              <a:effectLst/>
              <a:latin typeface="ＭＳ Ｐ明朝" panose="02020600040205080304" pitchFamily="18" charset="-128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ja-JP" sz="1100" kern="10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しかしながら、余韻に浸っている訳にはいきません。私達には、これからも多くのイベントが予定されており、皆さまのサポートをしっかりやることを求められています。</a:t>
            </a:r>
            <a:endParaRPr lang="ja-JP" altLang="ja-JP" sz="1100" kern="100" dirty="0">
              <a:effectLst/>
              <a:latin typeface="ＭＳ Ｐ明朝" panose="02020600040205080304" pitchFamily="18" charset="-128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ja-JP" sz="1100" kern="10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是非ともコロナ</a:t>
            </a:r>
            <a:r>
              <a:rPr lang="ja-JP" altLang="en-US" sz="1100" kern="10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や</a:t>
            </a:r>
            <a:r>
              <a:rPr lang="ja-JP" altLang="ja-JP" sz="1100" kern="10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インフルエンザに注意して、たのしくグループ活動できるように、励んでください。</a:t>
            </a:r>
            <a:endParaRPr lang="ja-JP" altLang="ja-JP" sz="1100" kern="100" dirty="0">
              <a:effectLst/>
              <a:latin typeface="ＭＳ Ｐ明朝" panose="02020600040205080304" pitchFamily="18" charset="-128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100" kern="10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 </a:t>
            </a:r>
            <a:endParaRPr lang="ja-JP" altLang="ja-JP" sz="1100" kern="100" dirty="0">
              <a:effectLst/>
              <a:latin typeface="ＭＳ Ｐ明朝" panose="02020600040205080304" pitchFamily="18" charset="-128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100" kern="10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令和５年</a:t>
            </a:r>
            <a:r>
              <a:rPr kumimoji="1" lang="en-US" altLang="ja-JP" sz="1100" kern="10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11</a:t>
            </a:r>
            <a:r>
              <a:rPr lang="ja-JP" altLang="ja-JP" sz="1100" kern="10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月</a:t>
            </a:r>
            <a:r>
              <a:rPr kumimoji="1" lang="en-US" altLang="ja-JP" sz="1100" kern="10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25</a:t>
            </a:r>
            <a:r>
              <a:rPr lang="ja-JP" altLang="ja-JP" sz="1100" kern="10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日</a:t>
            </a:r>
            <a:endParaRPr lang="ja-JP" altLang="ja-JP" sz="1100" kern="100" dirty="0">
              <a:effectLst/>
              <a:latin typeface="ＭＳ Ｐ明朝" panose="02020600040205080304" pitchFamily="18" charset="-128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100" kern="10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　　　　</a:t>
            </a:r>
            <a:r>
              <a:rPr lang="ja-JP" altLang="en-US" sz="1100" kern="10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宝塚</a:t>
            </a:r>
            <a:r>
              <a:rPr lang="ja-JP" altLang="ja-JP" sz="1100" kern="10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市立西公民館長</a:t>
            </a:r>
            <a:endParaRPr lang="en-US" altLang="ja-JP" sz="1100" kern="100" dirty="0">
              <a:solidFill>
                <a:srgbClr val="000000"/>
              </a:solidFill>
              <a:effectLst/>
              <a:latin typeface="ＭＳ Ｐ明朝" panose="02020600040205080304" pitchFamily="18" charset="-128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100" kern="100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　　　　　　　　　　　</a:t>
            </a:r>
            <a:r>
              <a:rPr lang="ja-JP" altLang="ja-JP" sz="1100" kern="10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　小野勤一</a:t>
            </a:r>
            <a:endParaRPr lang="ja-JP" altLang="ja-JP" sz="1100" kern="100" dirty="0">
              <a:effectLst/>
              <a:latin typeface="ＭＳ Ｐ明朝" panose="02020600040205080304" pitchFamily="18" charset="-128"/>
              <a:ea typeface="ＭＳ Ｐ明朝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6811647-553E-4023-8E3C-9DC2A111D90F}"/>
              </a:ext>
            </a:extLst>
          </p:cNvPr>
          <p:cNvSpPr/>
          <p:nvPr/>
        </p:nvSpPr>
        <p:spPr>
          <a:xfrm>
            <a:off x="241239" y="81156"/>
            <a:ext cx="4150537" cy="33232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27B0991-9DCC-4942-8059-056F177DA093}"/>
              </a:ext>
            </a:extLst>
          </p:cNvPr>
          <p:cNvSpPr/>
          <p:nvPr/>
        </p:nvSpPr>
        <p:spPr>
          <a:xfrm>
            <a:off x="76619" y="3499186"/>
            <a:ext cx="7372364" cy="3395317"/>
          </a:xfrm>
          <a:custGeom>
            <a:avLst/>
            <a:gdLst>
              <a:gd name="connsiteX0" fmla="*/ 0 w 7372364"/>
              <a:gd name="connsiteY0" fmla="*/ 0 h 3395317"/>
              <a:gd name="connsiteX1" fmla="*/ 743939 w 7372364"/>
              <a:gd name="connsiteY1" fmla="*/ 0 h 3395317"/>
              <a:gd name="connsiteX2" fmla="*/ 1192983 w 7372364"/>
              <a:gd name="connsiteY2" fmla="*/ 0 h 3395317"/>
              <a:gd name="connsiteX3" fmla="*/ 2010645 w 7372364"/>
              <a:gd name="connsiteY3" fmla="*/ 0 h 3395317"/>
              <a:gd name="connsiteX4" fmla="*/ 2459689 w 7372364"/>
              <a:gd name="connsiteY4" fmla="*/ 0 h 3395317"/>
              <a:gd name="connsiteX5" fmla="*/ 3277351 w 7372364"/>
              <a:gd name="connsiteY5" fmla="*/ 0 h 3395317"/>
              <a:gd name="connsiteX6" fmla="*/ 3726395 w 7372364"/>
              <a:gd name="connsiteY6" fmla="*/ 0 h 3395317"/>
              <a:gd name="connsiteX7" fmla="*/ 4470333 w 7372364"/>
              <a:gd name="connsiteY7" fmla="*/ 0 h 3395317"/>
              <a:gd name="connsiteX8" fmla="*/ 4919377 w 7372364"/>
              <a:gd name="connsiteY8" fmla="*/ 0 h 3395317"/>
              <a:gd name="connsiteX9" fmla="*/ 5368421 w 7372364"/>
              <a:gd name="connsiteY9" fmla="*/ 0 h 3395317"/>
              <a:gd name="connsiteX10" fmla="*/ 6186084 w 7372364"/>
              <a:gd name="connsiteY10" fmla="*/ 0 h 3395317"/>
              <a:gd name="connsiteX11" fmla="*/ 7372364 w 7372364"/>
              <a:gd name="connsiteY11" fmla="*/ 0 h 3395317"/>
              <a:gd name="connsiteX12" fmla="*/ 7372364 w 7372364"/>
              <a:gd name="connsiteY12" fmla="*/ 577204 h 3395317"/>
              <a:gd name="connsiteX13" fmla="*/ 7372364 w 7372364"/>
              <a:gd name="connsiteY13" fmla="*/ 1290220 h 3395317"/>
              <a:gd name="connsiteX14" fmla="*/ 7372364 w 7372364"/>
              <a:gd name="connsiteY14" fmla="*/ 2003237 h 3395317"/>
              <a:gd name="connsiteX15" fmla="*/ 7372364 w 7372364"/>
              <a:gd name="connsiteY15" fmla="*/ 2750207 h 3395317"/>
              <a:gd name="connsiteX16" fmla="*/ 7372364 w 7372364"/>
              <a:gd name="connsiteY16" fmla="*/ 3395317 h 3395317"/>
              <a:gd name="connsiteX17" fmla="*/ 6702149 w 7372364"/>
              <a:gd name="connsiteY17" fmla="*/ 3395317 h 3395317"/>
              <a:gd name="connsiteX18" fmla="*/ 5958211 w 7372364"/>
              <a:gd name="connsiteY18" fmla="*/ 3395317 h 3395317"/>
              <a:gd name="connsiteX19" fmla="*/ 5435443 w 7372364"/>
              <a:gd name="connsiteY19" fmla="*/ 3395317 h 3395317"/>
              <a:gd name="connsiteX20" fmla="*/ 4838952 w 7372364"/>
              <a:gd name="connsiteY20" fmla="*/ 3395317 h 3395317"/>
              <a:gd name="connsiteX21" fmla="*/ 4095013 w 7372364"/>
              <a:gd name="connsiteY21" fmla="*/ 3395317 h 3395317"/>
              <a:gd name="connsiteX22" fmla="*/ 3351075 w 7372364"/>
              <a:gd name="connsiteY22" fmla="*/ 3395317 h 3395317"/>
              <a:gd name="connsiteX23" fmla="*/ 2902031 w 7372364"/>
              <a:gd name="connsiteY23" fmla="*/ 3395317 h 3395317"/>
              <a:gd name="connsiteX24" fmla="*/ 2084368 w 7372364"/>
              <a:gd name="connsiteY24" fmla="*/ 3395317 h 3395317"/>
              <a:gd name="connsiteX25" fmla="*/ 1635324 w 7372364"/>
              <a:gd name="connsiteY25" fmla="*/ 3395317 h 3395317"/>
              <a:gd name="connsiteX26" fmla="*/ 817662 w 7372364"/>
              <a:gd name="connsiteY26" fmla="*/ 3395317 h 3395317"/>
              <a:gd name="connsiteX27" fmla="*/ 0 w 7372364"/>
              <a:gd name="connsiteY27" fmla="*/ 3395317 h 3395317"/>
              <a:gd name="connsiteX28" fmla="*/ 0 w 7372364"/>
              <a:gd name="connsiteY28" fmla="*/ 2716254 h 3395317"/>
              <a:gd name="connsiteX29" fmla="*/ 0 w 7372364"/>
              <a:gd name="connsiteY29" fmla="*/ 2139050 h 3395317"/>
              <a:gd name="connsiteX30" fmla="*/ 0 w 7372364"/>
              <a:gd name="connsiteY30" fmla="*/ 1459986 h 3395317"/>
              <a:gd name="connsiteX31" fmla="*/ 0 w 7372364"/>
              <a:gd name="connsiteY31" fmla="*/ 882782 h 3395317"/>
              <a:gd name="connsiteX32" fmla="*/ 0 w 7372364"/>
              <a:gd name="connsiteY32" fmla="*/ 0 h 339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72364" h="3395317" extrusionOk="0">
                <a:moveTo>
                  <a:pt x="0" y="0"/>
                </a:moveTo>
                <a:cubicBezTo>
                  <a:pt x="282893" y="-6313"/>
                  <a:pt x="495011" y="20325"/>
                  <a:pt x="743939" y="0"/>
                </a:cubicBezTo>
                <a:cubicBezTo>
                  <a:pt x="992867" y="-20325"/>
                  <a:pt x="994319" y="11421"/>
                  <a:pt x="1192983" y="0"/>
                </a:cubicBezTo>
                <a:cubicBezTo>
                  <a:pt x="1391647" y="-11421"/>
                  <a:pt x="1631526" y="-4225"/>
                  <a:pt x="2010645" y="0"/>
                </a:cubicBezTo>
                <a:cubicBezTo>
                  <a:pt x="2389764" y="4225"/>
                  <a:pt x="2331664" y="18688"/>
                  <a:pt x="2459689" y="0"/>
                </a:cubicBezTo>
                <a:cubicBezTo>
                  <a:pt x="2587714" y="-18688"/>
                  <a:pt x="3111111" y="-36246"/>
                  <a:pt x="3277351" y="0"/>
                </a:cubicBezTo>
                <a:cubicBezTo>
                  <a:pt x="3443591" y="36246"/>
                  <a:pt x="3504782" y="12481"/>
                  <a:pt x="3726395" y="0"/>
                </a:cubicBezTo>
                <a:cubicBezTo>
                  <a:pt x="3948008" y="-12481"/>
                  <a:pt x="4218903" y="205"/>
                  <a:pt x="4470333" y="0"/>
                </a:cubicBezTo>
                <a:cubicBezTo>
                  <a:pt x="4721763" y="-205"/>
                  <a:pt x="4824255" y="1668"/>
                  <a:pt x="4919377" y="0"/>
                </a:cubicBezTo>
                <a:cubicBezTo>
                  <a:pt x="5014499" y="-1668"/>
                  <a:pt x="5158518" y="-10506"/>
                  <a:pt x="5368421" y="0"/>
                </a:cubicBezTo>
                <a:cubicBezTo>
                  <a:pt x="5578324" y="10506"/>
                  <a:pt x="5933443" y="25564"/>
                  <a:pt x="6186084" y="0"/>
                </a:cubicBezTo>
                <a:cubicBezTo>
                  <a:pt x="6438725" y="-25564"/>
                  <a:pt x="6829643" y="-46415"/>
                  <a:pt x="7372364" y="0"/>
                </a:cubicBezTo>
                <a:cubicBezTo>
                  <a:pt x="7365254" y="129458"/>
                  <a:pt x="7361226" y="448634"/>
                  <a:pt x="7372364" y="577204"/>
                </a:cubicBezTo>
                <a:cubicBezTo>
                  <a:pt x="7383502" y="705774"/>
                  <a:pt x="7337822" y="1114753"/>
                  <a:pt x="7372364" y="1290220"/>
                </a:cubicBezTo>
                <a:cubicBezTo>
                  <a:pt x="7406906" y="1465687"/>
                  <a:pt x="7371320" y="1768632"/>
                  <a:pt x="7372364" y="2003237"/>
                </a:cubicBezTo>
                <a:cubicBezTo>
                  <a:pt x="7373408" y="2237842"/>
                  <a:pt x="7360540" y="2552580"/>
                  <a:pt x="7372364" y="2750207"/>
                </a:cubicBezTo>
                <a:cubicBezTo>
                  <a:pt x="7384189" y="2947834"/>
                  <a:pt x="7381030" y="3125822"/>
                  <a:pt x="7372364" y="3395317"/>
                </a:cubicBezTo>
                <a:cubicBezTo>
                  <a:pt x="7230738" y="3425736"/>
                  <a:pt x="6936525" y="3410018"/>
                  <a:pt x="6702149" y="3395317"/>
                </a:cubicBezTo>
                <a:cubicBezTo>
                  <a:pt x="6467773" y="3380616"/>
                  <a:pt x="6127941" y="3391093"/>
                  <a:pt x="5958211" y="3395317"/>
                </a:cubicBezTo>
                <a:cubicBezTo>
                  <a:pt x="5788481" y="3399541"/>
                  <a:pt x="5598888" y="3412139"/>
                  <a:pt x="5435443" y="3395317"/>
                </a:cubicBezTo>
                <a:cubicBezTo>
                  <a:pt x="5271998" y="3378495"/>
                  <a:pt x="4993385" y="3382894"/>
                  <a:pt x="4838952" y="3395317"/>
                </a:cubicBezTo>
                <a:cubicBezTo>
                  <a:pt x="4684519" y="3407740"/>
                  <a:pt x="4319056" y="3373876"/>
                  <a:pt x="4095013" y="3395317"/>
                </a:cubicBezTo>
                <a:cubicBezTo>
                  <a:pt x="3870970" y="3416758"/>
                  <a:pt x="3682360" y="3388296"/>
                  <a:pt x="3351075" y="3395317"/>
                </a:cubicBezTo>
                <a:cubicBezTo>
                  <a:pt x="3019790" y="3402338"/>
                  <a:pt x="3120355" y="3381483"/>
                  <a:pt x="2902031" y="3395317"/>
                </a:cubicBezTo>
                <a:cubicBezTo>
                  <a:pt x="2683707" y="3409151"/>
                  <a:pt x="2407566" y="3358515"/>
                  <a:pt x="2084368" y="3395317"/>
                </a:cubicBezTo>
                <a:cubicBezTo>
                  <a:pt x="1761170" y="3432119"/>
                  <a:pt x="1783706" y="3387544"/>
                  <a:pt x="1635324" y="3395317"/>
                </a:cubicBezTo>
                <a:cubicBezTo>
                  <a:pt x="1486942" y="3403090"/>
                  <a:pt x="1090270" y="3372521"/>
                  <a:pt x="817662" y="3395317"/>
                </a:cubicBezTo>
                <a:cubicBezTo>
                  <a:pt x="545054" y="3418113"/>
                  <a:pt x="397542" y="3366323"/>
                  <a:pt x="0" y="3395317"/>
                </a:cubicBezTo>
                <a:cubicBezTo>
                  <a:pt x="21672" y="3061870"/>
                  <a:pt x="9772" y="2929952"/>
                  <a:pt x="0" y="2716254"/>
                </a:cubicBezTo>
                <a:cubicBezTo>
                  <a:pt x="-9772" y="2502556"/>
                  <a:pt x="-11993" y="2323391"/>
                  <a:pt x="0" y="2139050"/>
                </a:cubicBezTo>
                <a:cubicBezTo>
                  <a:pt x="11993" y="1954709"/>
                  <a:pt x="-7126" y="1638163"/>
                  <a:pt x="0" y="1459986"/>
                </a:cubicBezTo>
                <a:cubicBezTo>
                  <a:pt x="7126" y="1281809"/>
                  <a:pt x="1467" y="1139315"/>
                  <a:pt x="0" y="882782"/>
                </a:cubicBezTo>
                <a:cubicBezTo>
                  <a:pt x="-1467" y="626249"/>
                  <a:pt x="16733" y="404132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41507459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151236F-4B08-4C98-9BE2-5F349EEBC569}"/>
              </a:ext>
            </a:extLst>
          </p:cNvPr>
          <p:cNvSpPr/>
          <p:nvPr/>
        </p:nvSpPr>
        <p:spPr>
          <a:xfrm>
            <a:off x="165100" y="6995782"/>
            <a:ext cx="7155919" cy="3614874"/>
          </a:xfrm>
          <a:custGeom>
            <a:avLst/>
            <a:gdLst>
              <a:gd name="connsiteX0" fmla="*/ 0 w 7155919"/>
              <a:gd name="connsiteY0" fmla="*/ 0 h 3614874"/>
              <a:gd name="connsiteX1" fmla="*/ 722097 w 7155919"/>
              <a:gd name="connsiteY1" fmla="*/ 0 h 3614874"/>
              <a:gd name="connsiteX2" fmla="*/ 1157958 w 7155919"/>
              <a:gd name="connsiteY2" fmla="*/ 0 h 3614874"/>
              <a:gd name="connsiteX3" fmla="*/ 1951614 w 7155919"/>
              <a:gd name="connsiteY3" fmla="*/ 0 h 3614874"/>
              <a:gd name="connsiteX4" fmla="*/ 2387475 w 7155919"/>
              <a:gd name="connsiteY4" fmla="*/ 0 h 3614874"/>
              <a:gd name="connsiteX5" fmla="*/ 3181131 w 7155919"/>
              <a:gd name="connsiteY5" fmla="*/ 0 h 3614874"/>
              <a:gd name="connsiteX6" fmla="*/ 3616992 w 7155919"/>
              <a:gd name="connsiteY6" fmla="*/ 0 h 3614874"/>
              <a:gd name="connsiteX7" fmla="*/ 4339089 w 7155919"/>
              <a:gd name="connsiteY7" fmla="*/ 0 h 3614874"/>
              <a:gd name="connsiteX8" fmla="*/ 4774950 w 7155919"/>
              <a:gd name="connsiteY8" fmla="*/ 0 h 3614874"/>
              <a:gd name="connsiteX9" fmla="*/ 5210810 w 7155919"/>
              <a:gd name="connsiteY9" fmla="*/ 0 h 3614874"/>
              <a:gd name="connsiteX10" fmla="*/ 6004467 w 7155919"/>
              <a:gd name="connsiteY10" fmla="*/ 0 h 3614874"/>
              <a:gd name="connsiteX11" fmla="*/ 7155919 w 7155919"/>
              <a:gd name="connsiteY11" fmla="*/ 0 h 3614874"/>
              <a:gd name="connsiteX12" fmla="*/ 7155919 w 7155919"/>
              <a:gd name="connsiteY12" fmla="*/ 494033 h 3614874"/>
              <a:gd name="connsiteX13" fmla="*/ 7155919 w 7155919"/>
              <a:gd name="connsiteY13" fmla="*/ 1132661 h 3614874"/>
              <a:gd name="connsiteX14" fmla="*/ 7155919 w 7155919"/>
              <a:gd name="connsiteY14" fmla="*/ 1771288 h 3614874"/>
              <a:gd name="connsiteX15" fmla="*/ 7155919 w 7155919"/>
              <a:gd name="connsiteY15" fmla="*/ 2446065 h 3614874"/>
              <a:gd name="connsiteX16" fmla="*/ 7155919 w 7155919"/>
              <a:gd name="connsiteY16" fmla="*/ 3084692 h 3614874"/>
              <a:gd name="connsiteX17" fmla="*/ 7155919 w 7155919"/>
              <a:gd name="connsiteY17" fmla="*/ 3614874 h 3614874"/>
              <a:gd name="connsiteX18" fmla="*/ 6720058 w 7155919"/>
              <a:gd name="connsiteY18" fmla="*/ 3614874 h 3614874"/>
              <a:gd name="connsiteX19" fmla="*/ 6212639 w 7155919"/>
              <a:gd name="connsiteY19" fmla="*/ 3614874 h 3614874"/>
              <a:gd name="connsiteX20" fmla="*/ 5633660 w 7155919"/>
              <a:gd name="connsiteY20" fmla="*/ 3614874 h 3614874"/>
              <a:gd name="connsiteX21" fmla="*/ 4911563 w 7155919"/>
              <a:gd name="connsiteY21" fmla="*/ 3614874 h 3614874"/>
              <a:gd name="connsiteX22" fmla="*/ 4189465 w 7155919"/>
              <a:gd name="connsiteY22" fmla="*/ 3614874 h 3614874"/>
              <a:gd name="connsiteX23" fmla="*/ 3753605 w 7155919"/>
              <a:gd name="connsiteY23" fmla="*/ 3614874 h 3614874"/>
              <a:gd name="connsiteX24" fmla="*/ 2959948 w 7155919"/>
              <a:gd name="connsiteY24" fmla="*/ 3614874 h 3614874"/>
              <a:gd name="connsiteX25" fmla="*/ 2524088 w 7155919"/>
              <a:gd name="connsiteY25" fmla="*/ 3614874 h 3614874"/>
              <a:gd name="connsiteX26" fmla="*/ 1730431 w 7155919"/>
              <a:gd name="connsiteY26" fmla="*/ 3614874 h 3614874"/>
              <a:gd name="connsiteX27" fmla="*/ 1151452 w 7155919"/>
              <a:gd name="connsiteY27" fmla="*/ 3614874 h 3614874"/>
              <a:gd name="connsiteX28" fmla="*/ 0 w 7155919"/>
              <a:gd name="connsiteY28" fmla="*/ 3614874 h 3614874"/>
              <a:gd name="connsiteX29" fmla="*/ 0 w 7155919"/>
              <a:gd name="connsiteY29" fmla="*/ 3012395 h 3614874"/>
              <a:gd name="connsiteX30" fmla="*/ 0 w 7155919"/>
              <a:gd name="connsiteY30" fmla="*/ 2409916 h 3614874"/>
              <a:gd name="connsiteX31" fmla="*/ 0 w 7155919"/>
              <a:gd name="connsiteY31" fmla="*/ 1915883 h 3614874"/>
              <a:gd name="connsiteX32" fmla="*/ 0 w 7155919"/>
              <a:gd name="connsiteY32" fmla="*/ 1385702 h 3614874"/>
              <a:gd name="connsiteX33" fmla="*/ 0 w 7155919"/>
              <a:gd name="connsiteY33" fmla="*/ 855520 h 3614874"/>
              <a:gd name="connsiteX34" fmla="*/ 0 w 7155919"/>
              <a:gd name="connsiteY34" fmla="*/ 0 h 361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55919" h="3614874" extrusionOk="0">
                <a:moveTo>
                  <a:pt x="0" y="0"/>
                </a:moveTo>
                <a:cubicBezTo>
                  <a:pt x="209299" y="-30882"/>
                  <a:pt x="569153" y="10644"/>
                  <a:pt x="722097" y="0"/>
                </a:cubicBezTo>
                <a:cubicBezTo>
                  <a:pt x="875041" y="-10644"/>
                  <a:pt x="942631" y="-8558"/>
                  <a:pt x="1157958" y="0"/>
                </a:cubicBezTo>
                <a:cubicBezTo>
                  <a:pt x="1373285" y="8558"/>
                  <a:pt x="1623131" y="-2153"/>
                  <a:pt x="1951614" y="0"/>
                </a:cubicBezTo>
                <a:cubicBezTo>
                  <a:pt x="2280097" y="2153"/>
                  <a:pt x="2260280" y="4458"/>
                  <a:pt x="2387475" y="0"/>
                </a:cubicBezTo>
                <a:cubicBezTo>
                  <a:pt x="2514670" y="-4458"/>
                  <a:pt x="2872149" y="8281"/>
                  <a:pt x="3181131" y="0"/>
                </a:cubicBezTo>
                <a:cubicBezTo>
                  <a:pt x="3490113" y="-8281"/>
                  <a:pt x="3456750" y="-9073"/>
                  <a:pt x="3616992" y="0"/>
                </a:cubicBezTo>
                <a:cubicBezTo>
                  <a:pt x="3777234" y="9073"/>
                  <a:pt x="4021505" y="9066"/>
                  <a:pt x="4339089" y="0"/>
                </a:cubicBezTo>
                <a:cubicBezTo>
                  <a:pt x="4656673" y="-9066"/>
                  <a:pt x="4644474" y="-12109"/>
                  <a:pt x="4774950" y="0"/>
                </a:cubicBezTo>
                <a:cubicBezTo>
                  <a:pt x="4905426" y="12109"/>
                  <a:pt x="5050424" y="-5160"/>
                  <a:pt x="5210810" y="0"/>
                </a:cubicBezTo>
                <a:cubicBezTo>
                  <a:pt x="5371196" y="5160"/>
                  <a:pt x="5668890" y="-3529"/>
                  <a:pt x="6004467" y="0"/>
                </a:cubicBezTo>
                <a:cubicBezTo>
                  <a:pt x="6340044" y="3529"/>
                  <a:pt x="6585854" y="-7073"/>
                  <a:pt x="7155919" y="0"/>
                </a:cubicBezTo>
                <a:cubicBezTo>
                  <a:pt x="7164934" y="192724"/>
                  <a:pt x="7139503" y="270828"/>
                  <a:pt x="7155919" y="494033"/>
                </a:cubicBezTo>
                <a:cubicBezTo>
                  <a:pt x="7172335" y="717238"/>
                  <a:pt x="7180080" y="869616"/>
                  <a:pt x="7155919" y="1132661"/>
                </a:cubicBezTo>
                <a:cubicBezTo>
                  <a:pt x="7131758" y="1395706"/>
                  <a:pt x="7171019" y="1561371"/>
                  <a:pt x="7155919" y="1771288"/>
                </a:cubicBezTo>
                <a:cubicBezTo>
                  <a:pt x="7140819" y="1981205"/>
                  <a:pt x="7151404" y="2186599"/>
                  <a:pt x="7155919" y="2446065"/>
                </a:cubicBezTo>
                <a:cubicBezTo>
                  <a:pt x="7160434" y="2705531"/>
                  <a:pt x="7165282" y="2802589"/>
                  <a:pt x="7155919" y="3084692"/>
                </a:cubicBezTo>
                <a:cubicBezTo>
                  <a:pt x="7146556" y="3366795"/>
                  <a:pt x="7150241" y="3369738"/>
                  <a:pt x="7155919" y="3614874"/>
                </a:cubicBezTo>
                <a:cubicBezTo>
                  <a:pt x="7001851" y="3596465"/>
                  <a:pt x="6818801" y="3605195"/>
                  <a:pt x="6720058" y="3614874"/>
                </a:cubicBezTo>
                <a:cubicBezTo>
                  <a:pt x="6621315" y="3624553"/>
                  <a:pt x="6353341" y="3598182"/>
                  <a:pt x="6212639" y="3614874"/>
                </a:cubicBezTo>
                <a:cubicBezTo>
                  <a:pt x="6071937" y="3631566"/>
                  <a:pt x="5751609" y="3622867"/>
                  <a:pt x="5633660" y="3614874"/>
                </a:cubicBezTo>
                <a:cubicBezTo>
                  <a:pt x="5515711" y="3606881"/>
                  <a:pt x="5188754" y="3601531"/>
                  <a:pt x="4911563" y="3614874"/>
                </a:cubicBezTo>
                <a:cubicBezTo>
                  <a:pt x="4634372" y="3628217"/>
                  <a:pt x="4392857" y="3610328"/>
                  <a:pt x="4189465" y="3614874"/>
                </a:cubicBezTo>
                <a:cubicBezTo>
                  <a:pt x="3986073" y="3619420"/>
                  <a:pt x="3860113" y="3614854"/>
                  <a:pt x="3753605" y="3614874"/>
                </a:cubicBezTo>
                <a:cubicBezTo>
                  <a:pt x="3647097" y="3614894"/>
                  <a:pt x="3189404" y="3652062"/>
                  <a:pt x="2959948" y="3614874"/>
                </a:cubicBezTo>
                <a:cubicBezTo>
                  <a:pt x="2730492" y="3577686"/>
                  <a:pt x="2660972" y="3616383"/>
                  <a:pt x="2524088" y="3614874"/>
                </a:cubicBezTo>
                <a:cubicBezTo>
                  <a:pt x="2387204" y="3613365"/>
                  <a:pt x="2048624" y="3631928"/>
                  <a:pt x="1730431" y="3614874"/>
                </a:cubicBezTo>
                <a:cubicBezTo>
                  <a:pt x="1412238" y="3597820"/>
                  <a:pt x="1439679" y="3586100"/>
                  <a:pt x="1151452" y="3614874"/>
                </a:cubicBezTo>
                <a:cubicBezTo>
                  <a:pt x="863225" y="3643648"/>
                  <a:pt x="540069" y="3651203"/>
                  <a:pt x="0" y="3614874"/>
                </a:cubicBezTo>
                <a:cubicBezTo>
                  <a:pt x="-12768" y="3429593"/>
                  <a:pt x="-7682" y="3199442"/>
                  <a:pt x="0" y="3012395"/>
                </a:cubicBezTo>
                <a:cubicBezTo>
                  <a:pt x="7682" y="2825348"/>
                  <a:pt x="478" y="2543890"/>
                  <a:pt x="0" y="2409916"/>
                </a:cubicBezTo>
                <a:cubicBezTo>
                  <a:pt x="-478" y="2275942"/>
                  <a:pt x="-18770" y="2052878"/>
                  <a:pt x="0" y="1915883"/>
                </a:cubicBezTo>
                <a:cubicBezTo>
                  <a:pt x="18770" y="1778888"/>
                  <a:pt x="-684" y="1566469"/>
                  <a:pt x="0" y="1385702"/>
                </a:cubicBezTo>
                <a:cubicBezTo>
                  <a:pt x="684" y="1204935"/>
                  <a:pt x="-11377" y="994941"/>
                  <a:pt x="0" y="855520"/>
                </a:cubicBezTo>
                <a:cubicBezTo>
                  <a:pt x="11377" y="716099"/>
                  <a:pt x="-33979" y="379507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41507459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noFill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0F1877F1-6693-4B47-90EC-DA7CFEAB58AA}"/>
              </a:ext>
            </a:extLst>
          </p:cNvPr>
          <p:cNvCxnSpPr>
            <a:cxnSpLocks/>
          </p:cNvCxnSpPr>
          <p:nvPr/>
        </p:nvCxnSpPr>
        <p:spPr>
          <a:xfrm>
            <a:off x="6775880" y="4068865"/>
            <a:ext cx="0" cy="170946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D54250D0-3B46-7D24-5987-98A36F90082B}"/>
              </a:ext>
            </a:extLst>
          </p:cNvPr>
          <p:cNvCxnSpPr>
            <a:cxnSpLocks/>
          </p:cNvCxnSpPr>
          <p:nvPr/>
        </p:nvCxnSpPr>
        <p:spPr>
          <a:xfrm>
            <a:off x="4422532" y="7812349"/>
            <a:ext cx="0" cy="158044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83DA20D-B616-BDEA-CDDD-D6B78A14CEAA}"/>
              </a:ext>
            </a:extLst>
          </p:cNvPr>
          <p:cNvSpPr txBox="1"/>
          <p:nvPr/>
        </p:nvSpPr>
        <p:spPr>
          <a:xfrm>
            <a:off x="3904444" y="7170478"/>
            <a:ext cx="400110" cy="31974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第</a:t>
            </a:r>
            <a:r>
              <a:rPr kumimoji="1" lang="en-US" altLang="ja-JP" sz="14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12</a:t>
            </a:r>
            <a:r>
              <a:rPr kumimoji="1" lang="ja-JP" altLang="en-US" sz="14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回「ふれあいカラオケ大会」について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9BE261-48BE-922E-9D9C-ECFE292D66D5}"/>
              </a:ext>
            </a:extLst>
          </p:cNvPr>
          <p:cNvSpPr txBox="1"/>
          <p:nvPr/>
        </p:nvSpPr>
        <p:spPr>
          <a:xfrm>
            <a:off x="6358469" y="3901320"/>
            <a:ext cx="400110" cy="24325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年末年始の休館について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E4FBB6E-50C9-9433-2DA6-A6AB740B83F7}"/>
              </a:ext>
            </a:extLst>
          </p:cNvPr>
          <p:cNvSpPr txBox="1"/>
          <p:nvPr/>
        </p:nvSpPr>
        <p:spPr>
          <a:xfrm>
            <a:off x="55310" y="3693043"/>
            <a:ext cx="738664" cy="31974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宝塚市立西図書館の年末年始休暇は、西公民館と同じく、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12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29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日（金）から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4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日（木）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までです。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D1AA1F1-52F4-65D9-B1E8-B4C2B0BAAD50}"/>
              </a:ext>
            </a:extLst>
          </p:cNvPr>
          <p:cNvSpPr txBox="1"/>
          <p:nvPr/>
        </p:nvSpPr>
        <p:spPr>
          <a:xfrm>
            <a:off x="2501679" y="7170478"/>
            <a:ext cx="1107996" cy="30265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西公民館活動推進会が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主催するふれあいカラオケ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大会が、来年の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25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日（日）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西公民館ホールにおいて、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11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：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00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から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16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：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30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の予定で開催されます。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4E3EC4D-905E-9038-A531-877EA3BD9230}"/>
              </a:ext>
            </a:extLst>
          </p:cNvPr>
          <p:cNvSpPr txBox="1"/>
          <p:nvPr/>
        </p:nvSpPr>
        <p:spPr>
          <a:xfrm>
            <a:off x="5144194" y="3683297"/>
            <a:ext cx="553998" cy="31383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12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29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日（金）　～　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4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日（木）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4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日は、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日の振替休館日になります。）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7F7A66-9DBD-F7E0-348D-EF5609C44173}"/>
              </a:ext>
            </a:extLst>
          </p:cNvPr>
          <p:cNvSpPr txBox="1"/>
          <p:nvPr/>
        </p:nvSpPr>
        <p:spPr>
          <a:xfrm>
            <a:off x="4749643" y="7194000"/>
            <a:ext cx="553998" cy="30570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なお、中央公民館と東公民館の休館は、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12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29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日（金）から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日（水）までです。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B267F3-714A-2DDC-3473-58BDE363F31E}"/>
              </a:ext>
            </a:extLst>
          </p:cNvPr>
          <p:cNvSpPr txBox="1"/>
          <p:nvPr/>
        </p:nvSpPr>
        <p:spPr>
          <a:xfrm>
            <a:off x="5812887" y="3701925"/>
            <a:ext cx="553998" cy="31278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早いもので、もう年の瀬がやってきます。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西公民館の年末年始休館日は次の通りです。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7B931BE-3E4B-4D33-7DF1-ED669E395176}"/>
              </a:ext>
            </a:extLst>
          </p:cNvPr>
          <p:cNvSpPr txBox="1"/>
          <p:nvPr/>
        </p:nvSpPr>
        <p:spPr>
          <a:xfrm>
            <a:off x="1507673" y="4190950"/>
            <a:ext cx="738664" cy="2676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年始の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5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日（金）は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日（金）から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9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日（金）までの、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8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日間分の申請ができる日になります。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55506F5F-241B-2E74-8A60-BA4E6C01B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5613" y="7205113"/>
            <a:ext cx="1112289" cy="85416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8383CD-3386-C3CC-AFF3-A42B9B202CB6}"/>
              </a:ext>
            </a:extLst>
          </p:cNvPr>
          <p:cNvSpPr txBox="1"/>
          <p:nvPr/>
        </p:nvSpPr>
        <p:spPr>
          <a:xfrm>
            <a:off x="4214000" y="3727498"/>
            <a:ext cx="738664" cy="29973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館は休館ですが、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カ月先（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月分）の抽選申込の日程はいつも通りの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日（月）から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7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日（日）までです。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5952FED-6AD7-B0C3-34A1-A6B430845E9B}"/>
              </a:ext>
            </a:extLst>
          </p:cNvPr>
          <p:cNvSpPr txBox="1"/>
          <p:nvPr/>
        </p:nvSpPr>
        <p:spPr>
          <a:xfrm>
            <a:off x="2258458" y="3697368"/>
            <a:ext cx="923330" cy="18864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5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月分の早期申請（ホール・セミナー室）の受け付けは、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5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日（金）午前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10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時からです。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D3FFB68-B165-DD6B-8237-18DCF59A642B}"/>
              </a:ext>
            </a:extLst>
          </p:cNvPr>
          <p:cNvSpPr txBox="1"/>
          <p:nvPr/>
        </p:nvSpPr>
        <p:spPr>
          <a:xfrm>
            <a:off x="5470084" y="8252515"/>
            <a:ext cx="1846659" cy="2161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 「ＨＵＧ　ＣＡＦＥ」の年末年始のお休みは、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12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25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日（月）から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10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日（水）です。年末は、クリスマスイブの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24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日（日）まで営業していますので、どうぞお寄りください。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来年もまた、 「ＨＵＧ　ＣＡＦＥ」で薫り高いコーヒーとともに、くつろぎの時間をどうぞ。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4A703EC-110C-7403-E764-5FCC2ED1FECA}"/>
              </a:ext>
            </a:extLst>
          </p:cNvPr>
          <p:cNvSpPr txBox="1"/>
          <p:nvPr/>
        </p:nvSpPr>
        <p:spPr>
          <a:xfrm>
            <a:off x="3286707" y="3659353"/>
            <a:ext cx="923330" cy="20696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受付横のパソコンで抽選の申し込みを希望される方は、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5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日から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7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日までの間に、西公民館受付にお越しください。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2B7992C-F6A8-4671-0B58-D809944836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8180" y="5830330"/>
            <a:ext cx="1189993" cy="99007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55EE254-9A8D-C004-4C0E-606A2591CC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882" y="3540831"/>
            <a:ext cx="943779" cy="639827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337C6F4-9CF6-9CA2-4E43-454C865D8809}"/>
              </a:ext>
            </a:extLst>
          </p:cNvPr>
          <p:cNvSpPr txBox="1"/>
          <p:nvPr/>
        </p:nvSpPr>
        <p:spPr>
          <a:xfrm>
            <a:off x="1334099" y="7170478"/>
            <a:ext cx="1107996" cy="29873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ただいま出演者を大募集しています。募集人数は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60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人、参加費はひとり千円です。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公民館の入り口に、チラシを置いていますので、我こそは！と思われる方は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是非お申し込みください！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2B3D81B-714C-230F-4903-7CA4383CD5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092" y="9254033"/>
            <a:ext cx="1071460" cy="129496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8C972EB-0B14-4527-4EC3-23297E6655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0618" y="9209501"/>
            <a:ext cx="1192165" cy="1384030"/>
          </a:xfrm>
          <a:prstGeom prst="rect">
            <a:avLst/>
          </a:prstGeom>
        </p:spPr>
      </p:pic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F93B853-792A-7F61-D262-68FE968ACBF0}"/>
              </a:ext>
            </a:extLst>
          </p:cNvPr>
          <p:cNvGrpSpPr/>
          <p:nvPr/>
        </p:nvGrpSpPr>
        <p:grpSpPr>
          <a:xfrm>
            <a:off x="2481203" y="6016972"/>
            <a:ext cx="748599" cy="169277"/>
            <a:chOff x="2290763" y="6022182"/>
            <a:chExt cx="748599" cy="169277"/>
          </a:xfrm>
        </p:grpSpPr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208EBF1D-9A98-ABDA-E15C-5F616583120E}"/>
                </a:ext>
              </a:extLst>
            </p:cNvPr>
            <p:cNvSpPr/>
            <p:nvPr/>
          </p:nvSpPr>
          <p:spPr>
            <a:xfrm>
              <a:off x="2290763" y="6026944"/>
              <a:ext cx="681037" cy="150019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C8363D4-025F-4F08-2C12-AFC771FE813D}"/>
                </a:ext>
              </a:extLst>
            </p:cNvPr>
            <p:cNvSpPr txBox="1"/>
            <p:nvPr/>
          </p:nvSpPr>
          <p:spPr>
            <a:xfrm>
              <a:off x="2398890" y="6022182"/>
              <a:ext cx="64047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利用者ページへ</a:t>
              </a:r>
            </a:p>
          </p:txBody>
        </p:sp>
        <p:sp>
          <p:nvSpPr>
            <p:cNvPr id="32" name="スマイル 31">
              <a:extLst>
                <a:ext uri="{FF2B5EF4-FFF2-40B4-BE49-F238E27FC236}">
                  <a16:creationId xmlns:a16="http://schemas.microsoft.com/office/drawing/2014/main" id="{8D073A7A-7CA8-56A6-8F8D-8AE65F924950}"/>
                </a:ext>
              </a:extLst>
            </p:cNvPr>
            <p:cNvSpPr/>
            <p:nvPr/>
          </p:nvSpPr>
          <p:spPr>
            <a:xfrm>
              <a:off x="2339362" y="6050758"/>
              <a:ext cx="114323" cy="107157"/>
            </a:xfrm>
            <a:prstGeom prst="smileyFac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F064614-5599-05BD-E2F1-7657CB184972}"/>
              </a:ext>
            </a:extLst>
          </p:cNvPr>
          <p:cNvSpPr txBox="1"/>
          <p:nvPr/>
        </p:nvSpPr>
        <p:spPr>
          <a:xfrm>
            <a:off x="320664" y="7170477"/>
            <a:ext cx="923330" cy="30265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申込書は、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階受付右奥の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突き当りに「申込書入れ」の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箱を設置していますので、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必要事項をご記入のうえ、お入れください。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FCE5F2C-1B79-5D88-1F96-5B738788A930}"/>
              </a:ext>
            </a:extLst>
          </p:cNvPr>
          <p:cNvSpPr txBox="1"/>
          <p:nvPr/>
        </p:nvSpPr>
        <p:spPr>
          <a:xfrm>
            <a:off x="854306" y="4206932"/>
            <a:ext cx="738664" cy="2676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混雑が予想されるため、この期間にお部屋をご希望のグループの方は、なるべく</a:t>
            </a:r>
            <a:r>
              <a:rPr kumimoji="1" lang="en-US" altLang="ja-JP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kumimoji="1" lang="ja-JP" altLang="en-US" sz="1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カ月前の抽選申込をご利用ください。</a:t>
            </a:r>
            <a:endParaRPr kumimoji="1" lang="en-US" altLang="ja-JP" sz="1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046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2384CA1-A9A9-5968-987E-6352E358C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656" y="9213550"/>
            <a:ext cx="1787369" cy="1338827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BED42B5E-A239-4954-6CA2-15E2882AD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0786">
            <a:off x="6568535" y="8796292"/>
            <a:ext cx="749098" cy="74471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33EC5ADD-1F40-53DA-B03F-9B92EC586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64473">
            <a:off x="2070159" y="-124840"/>
            <a:ext cx="1665407" cy="108697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BAFDFA3E-EB23-BBCE-B398-B579D3774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86866">
            <a:off x="93531" y="2530499"/>
            <a:ext cx="1034799" cy="77609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066840-E76C-47B2-892A-1B2FB092CC61}"/>
              </a:ext>
            </a:extLst>
          </p:cNvPr>
          <p:cNvSpPr txBox="1"/>
          <p:nvPr/>
        </p:nvSpPr>
        <p:spPr>
          <a:xfrm>
            <a:off x="572359" y="5383842"/>
            <a:ext cx="27462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「宝塚西公民館活動推進会」より</a:t>
            </a:r>
            <a:endParaRPr kumimoji="1"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596912E-9F4C-4C0A-8FAA-A37C95FCDF47}"/>
              </a:ext>
            </a:extLst>
          </p:cNvPr>
          <p:cNvSpPr/>
          <p:nvPr/>
        </p:nvSpPr>
        <p:spPr>
          <a:xfrm>
            <a:off x="355362" y="8837752"/>
            <a:ext cx="2963288" cy="1606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B234367-8962-4F94-9A09-F006DA409D2B}"/>
              </a:ext>
            </a:extLst>
          </p:cNvPr>
          <p:cNvSpPr txBox="1"/>
          <p:nvPr/>
        </p:nvSpPr>
        <p:spPr>
          <a:xfrm>
            <a:off x="176098" y="10491797"/>
            <a:ext cx="805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宝塚市立西公民館　〒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665-0034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宝塚市小林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丁目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番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号　☎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0797(77)1200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FAX 0797(77)1446   E-mail: nishi@takarazuka-kominkan.jp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E75180-B531-4BD9-A4F2-F70A57DC1A74}"/>
              </a:ext>
            </a:extLst>
          </p:cNvPr>
          <p:cNvSpPr txBox="1"/>
          <p:nvPr/>
        </p:nvSpPr>
        <p:spPr>
          <a:xfrm>
            <a:off x="558725" y="9508518"/>
            <a:ext cx="1882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ja-JP" sz="10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今回は都合により調査が出来ませんでした。</a:t>
            </a:r>
            <a:endParaRPr lang="ja-JP" alt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0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誠に申し訳ありません！</a:t>
            </a:r>
            <a:endParaRPr lang="ja-JP" alt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0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次号にご期待ください！</a:t>
            </a:r>
            <a:endParaRPr lang="ja-JP" alt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9BCE02D-F5F8-4BE9-B5F9-E97843F0592B}"/>
              </a:ext>
            </a:extLst>
          </p:cNvPr>
          <p:cNvSpPr txBox="1"/>
          <p:nvPr/>
        </p:nvSpPr>
        <p:spPr>
          <a:xfrm>
            <a:off x="62791" y="8983939"/>
            <a:ext cx="2209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1100" b="1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100" b="1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小林</a:t>
            </a:r>
            <a:r>
              <a:rPr lang="ja-JP" altLang="ja-JP" sz="1100" b="1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の気になるお店】</a:t>
            </a:r>
            <a:endParaRPr lang="ja-JP" alt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74133B3-F78B-CAA6-A635-0CAA0D4389B9}"/>
              </a:ext>
            </a:extLst>
          </p:cNvPr>
          <p:cNvSpPr txBox="1"/>
          <p:nvPr/>
        </p:nvSpPr>
        <p:spPr>
          <a:xfrm>
            <a:off x="2173752" y="8990925"/>
            <a:ext cx="1054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～居酒屋編～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EBEE256-E304-91FD-ED15-6CFF03342F70}"/>
              </a:ext>
            </a:extLst>
          </p:cNvPr>
          <p:cNvSpPr txBox="1"/>
          <p:nvPr/>
        </p:nvSpPr>
        <p:spPr>
          <a:xfrm>
            <a:off x="4933321" y="8548707"/>
            <a:ext cx="2067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～グループ紹介コーナー～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714C8B-6DF0-1C76-2109-4B018CCDF489}"/>
              </a:ext>
            </a:extLst>
          </p:cNvPr>
          <p:cNvSpPr txBox="1"/>
          <p:nvPr/>
        </p:nvSpPr>
        <p:spPr>
          <a:xfrm>
            <a:off x="3700218" y="8677125"/>
            <a:ext cx="1294688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翠和吟詠会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AFB6DB-D7FD-0292-3F78-5C0026E7F012}"/>
              </a:ext>
            </a:extLst>
          </p:cNvPr>
          <p:cNvSpPr txBox="1"/>
          <p:nvPr/>
        </p:nvSpPr>
        <p:spPr>
          <a:xfrm>
            <a:off x="310269" y="5740350"/>
            <a:ext cx="33989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遅れていた紅葉の便りも聞かれるようになり、朝夕はめっきり冷え込んできましたね。街にはイルミネーションが輝き、年末の賑わいもすぐそこに</a:t>
            </a:r>
            <a:r>
              <a:rPr lang="en-US" alt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…</a:t>
            </a:r>
            <a:r>
              <a:rPr lang="ja-JP" altLang="en-US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活動推進会は、何か楽しいイベントで皆さんに、公民館にご来館いただける機会ができたら！と、色々知恵を出し合っています。何か良いアイデアがあれば、役員にお声掛けください。ご一緒に検討してみましょう。又、</a:t>
            </a:r>
            <a:r>
              <a:rPr lang="en-US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おもしろ川柳</a:t>
            </a:r>
            <a:r>
              <a:rPr lang="en-US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は、年間通して募集します。今の時期は、「秋～冬編」です。応募箱は、玄関突き当たり。用紙は自由、お名前はイニシャルでもニックネームでもご自由に。季節ごとの風物などを題材に、お気軽にご応募くださいませ。</a:t>
            </a: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kumimoji="1" lang="en-US" altLang="ja-JP" sz="11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kumimoji="1" lang="ja-JP" altLang="en-US" sz="11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en-US" sz="11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活動推進会　会長　蓬莱浩三</a:t>
            </a:r>
            <a:endParaRPr lang="en-US" altLang="ja-JP" sz="11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1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　　　　　　他　役員一同</a:t>
            </a:r>
            <a:endParaRPr lang="en-US" altLang="ja-JP" sz="11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CCF6697-D11B-876F-6C73-4578A10E8D94}"/>
              </a:ext>
            </a:extLst>
          </p:cNvPr>
          <p:cNvSpPr txBox="1"/>
          <p:nvPr/>
        </p:nvSpPr>
        <p:spPr>
          <a:xfrm>
            <a:off x="3318649" y="8983939"/>
            <a:ext cx="42084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「腹式呼吸で健康増進、楽しく詩吟を習っています。」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・活動： 月曜日　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午前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時から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（月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・入会金： 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・会費： 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・対象： どなたでも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E31F461-46A1-0566-3706-F7D9AEF38E55}"/>
              </a:ext>
            </a:extLst>
          </p:cNvPr>
          <p:cNvSpPr txBox="1"/>
          <p:nvPr/>
        </p:nvSpPr>
        <p:spPr>
          <a:xfrm>
            <a:off x="5755927" y="8731658"/>
            <a:ext cx="12849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Group no.187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D9D1D10-D3BB-4096-99AD-C72E0ACA09D5}"/>
              </a:ext>
            </a:extLst>
          </p:cNvPr>
          <p:cNvSpPr/>
          <p:nvPr/>
        </p:nvSpPr>
        <p:spPr>
          <a:xfrm>
            <a:off x="270856" y="5134419"/>
            <a:ext cx="3508981" cy="3440364"/>
          </a:xfrm>
          <a:custGeom>
            <a:avLst/>
            <a:gdLst>
              <a:gd name="connsiteX0" fmla="*/ 0 w 3508981"/>
              <a:gd name="connsiteY0" fmla="*/ 0 h 3440364"/>
              <a:gd name="connsiteX1" fmla="*/ 619920 w 3508981"/>
              <a:gd name="connsiteY1" fmla="*/ 0 h 3440364"/>
              <a:gd name="connsiteX2" fmla="*/ 1099481 w 3508981"/>
              <a:gd name="connsiteY2" fmla="*/ 0 h 3440364"/>
              <a:gd name="connsiteX3" fmla="*/ 1754491 w 3508981"/>
              <a:gd name="connsiteY3" fmla="*/ 0 h 3440364"/>
              <a:gd name="connsiteX4" fmla="*/ 2234051 w 3508981"/>
              <a:gd name="connsiteY4" fmla="*/ 0 h 3440364"/>
              <a:gd name="connsiteX5" fmla="*/ 2889061 w 3508981"/>
              <a:gd name="connsiteY5" fmla="*/ 0 h 3440364"/>
              <a:gd name="connsiteX6" fmla="*/ 3508981 w 3508981"/>
              <a:gd name="connsiteY6" fmla="*/ 0 h 3440364"/>
              <a:gd name="connsiteX7" fmla="*/ 3508981 w 3508981"/>
              <a:gd name="connsiteY7" fmla="*/ 722476 h 3440364"/>
              <a:gd name="connsiteX8" fmla="*/ 3508981 w 3508981"/>
              <a:gd name="connsiteY8" fmla="*/ 1307338 h 3440364"/>
              <a:gd name="connsiteX9" fmla="*/ 3508981 w 3508981"/>
              <a:gd name="connsiteY9" fmla="*/ 2064218 h 3440364"/>
              <a:gd name="connsiteX10" fmla="*/ 3508981 w 3508981"/>
              <a:gd name="connsiteY10" fmla="*/ 2683484 h 3440364"/>
              <a:gd name="connsiteX11" fmla="*/ 3508981 w 3508981"/>
              <a:gd name="connsiteY11" fmla="*/ 3440364 h 3440364"/>
              <a:gd name="connsiteX12" fmla="*/ 2959241 w 3508981"/>
              <a:gd name="connsiteY12" fmla="*/ 3440364 h 3440364"/>
              <a:gd name="connsiteX13" fmla="*/ 2339321 w 3508981"/>
              <a:gd name="connsiteY13" fmla="*/ 3440364 h 3440364"/>
              <a:gd name="connsiteX14" fmla="*/ 1789580 w 3508981"/>
              <a:gd name="connsiteY14" fmla="*/ 3440364 h 3440364"/>
              <a:gd name="connsiteX15" fmla="*/ 1310020 w 3508981"/>
              <a:gd name="connsiteY15" fmla="*/ 3440364 h 3440364"/>
              <a:gd name="connsiteX16" fmla="*/ 655010 w 3508981"/>
              <a:gd name="connsiteY16" fmla="*/ 3440364 h 3440364"/>
              <a:gd name="connsiteX17" fmla="*/ 0 w 3508981"/>
              <a:gd name="connsiteY17" fmla="*/ 3440364 h 3440364"/>
              <a:gd name="connsiteX18" fmla="*/ 0 w 3508981"/>
              <a:gd name="connsiteY18" fmla="*/ 2717888 h 3440364"/>
              <a:gd name="connsiteX19" fmla="*/ 0 w 3508981"/>
              <a:gd name="connsiteY19" fmla="*/ 1995411 h 3440364"/>
              <a:gd name="connsiteX20" fmla="*/ 0 w 3508981"/>
              <a:gd name="connsiteY20" fmla="*/ 1272935 h 3440364"/>
              <a:gd name="connsiteX21" fmla="*/ 0 w 3508981"/>
              <a:gd name="connsiteY21" fmla="*/ 0 h 344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08981" h="3440364" extrusionOk="0">
                <a:moveTo>
                  <a:pt x="0" y="0"/>
                </a:moveTo>
                <a:cubicBezTo>
                  <a:pt x="229638" y="2878"/>
                  <a:pt x="474442" y="-14749"/>
                  <a:pt x="619920" y="0"/>
                </a:cubicBezTo>
                <a:cubicBezTo>
                  <a:pt x="765398" y="14749"/>
                  <a:pt x="909790" y="21168"/>
                  <a:pt x="1099481" y="0"/>
                </a:cubicBezTo>
                <a:cubicBezTo>
                  <a:pt x="1289172" y="-21168"/>
                  <a:pt x="1513530" y="-21458"/>
                  <a:pt x="1754491" y="0"/>
                </a:cubicBezTo>
                <a:cubicBezTo>
                  <a:pt x="1995452" y="21458"/>
                  <a:pt x="2047323" y="17954"/>
                  <a:pt x="2234051" y="0"/>
                </a:cubicBezTo>
                <a:cubicBezTo>
                  <a:pt x="2420779" y="-17954"/>
                  <a:pt x="2674734" y="-26401"/>
                  <a:pt x="2889061" y="0"/>
                </a:cubicBezTo>
                <a:cubicBezTo>
                  <a:pt x="3103388" y="26401"/>
                  <a:pt x="3305137" y="15226"/>
                  <a:pt x="3508981" y="0"/>
                </a:cubicBezTo>
                <a:cubicBezTo>
                  <a:pt x="3481642" y="277435"/>
                  <a:pt x="3507964" y="515082"/>
                  <a:pt x="3508981" y="722476"/>
                </a:cubicBezTo>
                <a:cubicBezTo>
                  <a:pt x="3509998" y="929870"/>
                  <a:pt x="3496235" y="1117813"/>
                  <a:pt x="3508981" y="1307338"/>
                </a:cubicBezTo>
                <a:cubicBezTo>
                  <a:pt x="3521727" y="1496863"/>
                  <a:pt x="3487483" y="1772210"/>
                  <a:pt x="3508981" y="2064218"/>
                </a:cubicBezTo>
                <a:cubicBezTo>
                  <a:pt x="3530479" y="2356226"/>
                  <a:pt x="3532717" y="2417149"/>
                  <a:pt x="3508981" y="2683484"/>
                </a:cubicBezTo>
                <a:cubicBezTo>
                  <a:pt x="3485245" y="2949819"/>
                  <a:pt x="3520981" y="3071979"/>
                  <a:pt x="3508981" y="3440364"/>
                </a:cubicBezTo>
                <a:cubicBezTo>
                  <a:pt x="3293778" y="3440331"/>
                  <a:pt x="3086636" y="3450870"/>
                  <a:pt x="2959241" y="3440364"/>
                </a:cubicBezTo>
                <a:cubicBezTo>
                  <a:pt x="2831846" y="3429858"/>
                  <a:pt x="2578918" y="3443049"/>
                  <a:pt x="2339321" y="3440364"/>
                </a:cubicBezTo>
                <a:cubicBezTo>
                  <a:pt x="2099724" y="3437679"/>
                  <a:pt x="1991361" y="3430907"/>
                  <a:pt x="1789580" y="3440364"/>
                </a:cubicBezTo>
                <a:cubicBezTo>
                  <a:pt x="1587799" y="3449821"/>
                  <a:pt x="1467660" y="3427432"/>
                  <a:pt x="1310020" y="3440364"/>
                </a:cubicBezTo>
                <a:cubicBezTo>
                  <a:pt x="1152380" y="3453296"/>
                  <a:pt x="924008" y="3443763"/>
                  <a:pt x="655010" y="3440364"/>
                </a:cubicBezTo>
                <a:cubicBezTo>
                  <a:pt x="386012" y="3436966"/>
                  <a:pt x="228271" y="3454106"/>
                  <a:pt x="0" y="3440364"/>
                </a:cubicBezTo>
                <a:cubicBezTo>
                  <a:pt x="-907" y="3147563"/>
                  <a:pt x="27919" y="2988255"/>
                  <a:pt x="0" y="2717888"/>
                </a:cubicBezTo>
                <a:cubicBezTo>
                  <a:pt x="-27919" y="2447521"/>
                  <a:pt x="-808" y="2155268"/>
                  <a:pt x="0" y="1995411"/>
                </a:cubicBezTo>
                <a:cubicBezTo>
                  <a:pt x="808" y="1835554"/>
                  <a:pt x="2361" y="1611754"/>
                  <a:pt x="0" y="1272935"/>
                </a:cubicBezTo>
                <a:cubicBezTo>
                  <a:pt x="-2361" y="934116"/>
                  <a:pt x="-42050" y="575154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41507459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127CAA6-F3A9-12EA-B363-609A28C95290}"/>
              </a:ext>
            </a:extLst>
          </p:cNvPr>
          <p:cNvSpPr txBox="1"/>
          <p:nvPr/>
        </p:nvSpPr>
        <p:spPr>
          <a:xfrm>
            <a:off x="3644900" y="50990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BB781F8-C3F1-5ECA-046E-BFD5EA6EAA63}"/>
              </a:ext>
            </a:extLst>
          </p:cNvPr>
          <p:cNvSpPr txBox="1"/>
          <p:nvPr/>
        </p:nvSpPr>
        <p:spPr>
          <a:xfrm>
            <a:off x="3644900" y="50990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C563950-229A-14CC-639D-25E374AFC3CB}"/>
              </a:ext>
            </a:extLst>
          </p:cNvPr>
          <p:cNvSpPr txBox="1"/>
          <p:nvPr/>
        </p:nvSpPr>
        <p:spPr>
          <a:xfrm>
            <a:off x="6107172" y="9998468"/>
            <a:ext cx="5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A0FC9E1C-9064-9230-4874-3E3762A20091}"/>
              </a:ext>
            </a:extLst>
          </p:cNvPr>
          <p:cNvGrpSpPr/>
          <p:nvPr/>
        </p:nvGrpSpPr>
        <p:grpSpPr>
          <a:xfrm>
            <a:off x="4781275" y="9337911"/>
            <a:ext cx="1981263" cy="695684"/>
            <a:chOff x="4781275" y="9423829"/>
            <a:chExt cx="1981263" cy="695684"/>
          </a:xfrm>
        </p:grpSpPr>
        <p:sp>
          <p:nvSpPr>
            <p:cNvPr id="28" name="吹き出し: 角を丸めた四角形 27">
              <a:extLst>
                <a:ext uri="{FF2B5EF4-FFF2-40B4-BE49-F238E27FC236}">
                  <a16:creationId xmlns:a16="http://schemas.microsoft.com/office/drawing/2014/main" id="{FC34A066-F9D5-7F96-5696-797AF55ED62D}"/>
                </a:ext>
              </a:extLst>
            </p:cNvPr>
            <p:cNvSpPr/>
            <p:nvPr/>
          </p:nvSpPr>
          <p:spPr>
            <a:xfrm>
              <a:off x="4781275" y="9423829"/>
              <a:ext cx="1926030" cy="695684"/>
            </a:xfrm>
            <a:prstGeom prst="wedgeRoundRectCallout">
              <a:avLst>
                <a:gd name="adj1" fmla="val -263"/>
                <a:gd name="adj2" fmla="val 57151"/>
                <a:gd name="adj3" fmla="val 16667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C84221FA-21A9-3300-693B-083ECC90B6F8}"/>
                </a:ext>
              </a:extLst>
            </p:cNvPr>
            <p:cNvSpPr txBox="1"/>
            <p:nvPr/>
          </p:nvSpPr>
          <p:spPr>
            <a:xfrm>
              <a:off x="4791820" y="9482441"/>
              <a:ext cx="1970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ぜひ一度見学に来てください。</a:t>
              </a:r>
              <a:endPara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みんなとても楽しそうに吟じています。</a:t>
              </a:r>
              <a:endPara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一緒に大きな声を出して、</a:t>
              </a:r>
              <a:endPara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健康になりましょう！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3835ECB-6651-0AA1-A3D6-41AA0DB8897A}"/>
              </a:ext>
            </a:extLst>
          </p:cNvPr>
          <p:cNvSpPr txBox="1"/>
          <p:nvPr/>
        </p:nvSpPr>
        <p:spPr>
          <a:xfrm rot="397882">
            <a:off x="-38971" y="665431"/>
            <a:ext cx="3930798" cy="216982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1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X’mas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Jazz Hour in </a:t>
            </a:r>
            <a:r>
              <a:rPr kumimoji="1" lang="en-US" altLang="ja-JP" sz="1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NishiKo-minkan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千里ジャズクラブビッグバンドがヴォーカル麻生優佳を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ゲストに、クリスマスソングやお馴染みのスタンダード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ナンバー、皆で口ずさめる昭和歌謡などを演奏します。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クリスマスのお洒落なひとときを、西公民館のホールで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たっぷりお楽しみください♪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日時：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日（土）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（開場　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定員：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名（先着順）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料金：一般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　（高校生以下無料）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申込：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日（日）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電話（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0797-77-1443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）または西公民館窓口へ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3286F27-6663-4D5B-84AC-9BEDBF70EDA1}"/>
              </a:ext>
            </a:extLst>
          </p:cNvPr>
          <p:cNvSpPr txBox="1"/>
          <p:nvPr/>
        </p:nvSpPr>
        <p:spPr>
          <a:xfrm rot="21247187">
            <a:off x="81439" y="3189831"/>
            <a:ext cx="3696437" cy="16619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　   第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　宝塚の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「石を語る会」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～宝塚の景観をつくる石・かこう岩のお話～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石にまつわる色んなお話を聴くもよし、語るもよし！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日時：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日（土）　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話題提供：澤田　操（宝塚地学会）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定員：一般　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参加費：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申込：電話（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0797-77-1443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）先着順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日（日）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A2675BEF-B2C9-3E77-588A-E5065F1462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6047" y="7938186"/>
            <a:ext cx="865268" cy="94570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67DF1CA6-3282-1E0A-F735-36F5D0E812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05259">
            <a:off x="2617497" y="4365470"/>
            <a:ext cx="1078851" cy="88829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6CC59C67-914B-DAA4-E6AF-8B2A8FC16B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080641" y="2648198"/>
            <a:ext cx="674431" cy="61738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741409D-0FE2-EFDE-6514-617E5EDB1F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95107">
            <a:off x="3015697" y="1922230"/>
            <a:ext cx="765346" cy="663469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35FDD7E8-1391-29AD-7B1D-F33EC90CCE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12703">
            <a:off x="1061027" y="2654940"/>
            <a:ext cx="612606" cy="5054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B00250D9-CEF5-F7E4-A9B1-02F578F4FD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61928">
            <a:off x="6891634" y="9586311"/>
            <a:ext cx="658631" cy="658631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883CB93C-16BE-6D4A-55BC-876AE6EC67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707899">
            <a:off x="6200964" y="9800122"/>
            <a:ext cx="711419" cy="711419"/>
          </a:xfrm>
          <a:prstGeom prst="rect">
            <a:avLst/>
          </a:prstGeom>
        </p:spPr>
      </p:pic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4745D1D0-1AA8-35B0-70B3-F8A132A9B4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728686"/>
              </p:ext>
            </p:extLst>
          </p:nvPr>
        </p:nvGraphicFramePr>
        <p:xfrm>
          <a:off x="3935413" y="41275"/>
          <a:ext cx="3538183" cy="842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4" imgW="3533887" imgH="8410390" progId="Excel.Sheet.12">
                  <p:embed/>
                </p:oleObj>
              </mc:Choice>
              <mc:Fallback>
                <p:oleObj name="Worksheet" r:id="rId14" imgW="3533887" imgH="84103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35413" y="41275"/>
                        <a:ext cx="3538183" cy="8421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026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25044</TotalTime>
  <Words>1220</Words>
  <Application>Microsoft Office PowerPoint</Application>
  <PresentationFormat>ユーザー設定</PresentationFormat>
  <Paragraphs>94</Paragraphs>
  <Slides>2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BIZ UDPゴシック</vt:lpstr>
      <vt:lpstr>HGP創英角ﾎﾟｯﾌﾟ体</vt:lpstr>
      <vt:lpstr>ＭＳ Ｐ明朝</vt:lpstr>
      <vt:lpstr>UD デジタル 教科書体 NP-B</vt:lpstr>
      <vt:lpstr>メイリオ</vt:lpstr>
      <vt:lpstr>游ゴシック</vt:lpstr>
      <vt:lpstr>游明朝</vt:lpstr>
      <vt:lpstr>Arial</vt:lpstr>
      <vt:lpstr>Calibri</vt:lpstr>
      <vt:lpstr>Calibri Light</vt:lpstr>
      <vt:lpstr>Office テーマ</vt:lpstr>
      <vt:lpstr>Microsoft Excel ワークシート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takarazuka_nishiPC04_20190322</dc:creator>
  <cp:lastModifiedBy>takarazuka_nishiPC04_20190322</cp:lastModifiedBy>
  <cp:revision>1395</cp:revision>
  <cp:lastPrinted>2023-11-22T02:55:05Z</cp:lastPrinted>
  <dcterms:created xsi:type="dcterms:W3CDTF">2021-04-04T07:08:32Z</dcterms:created>
  <dcterms:modified xsi:type="dcterms:W3CDTF">2023-11-22T03:41:08Z</dcterms:modified>
</cp:coreProperties>
</file>